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6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2" r:id="rId13"/>
    <p:sldId id="273" r:id="rId14"/>
    <p:sldId id="274" r:id="rId15"/>
    <p:sldId id="258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23E1A"/>
    <a:srgbClr val="37441C"/>
    <a:srgbClr val="B4B000"/>
    <a:srgbClr val="CC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AB89BE-4810-4D78-817B-0974BA58F8D4}" type="doc">
      <dgm:prSet loTypeId="urn:microsoft.com/office/officeart/2005/8/layout/pyramid2" loCatId="pyramid" qsTypeId="urn:microsoft.com/office/officeart/2005/8/quickstyle/simple1" qsCatId="simple" csTypeId="urn:microsoft.com/office/officeart/2005/8/colors/accent3_5" csCatId="accent3" phldr="1"/>
      <dgm:spPr/>
    </dgm:pt>
    <dgm:pt modelId="{671CF8DB-7405-4E97-A1F0-DE96B7392B9B}">
      <dgm:prSet phldrT="[Текст]" custT="1"/>
      <dgm:spPr/>
      <dgm:t>
        <a:bodyPr/>
        <a:lstStyle/>
        <a:p>
          <a:r>
            <a:rPr lang="ru-RU" sz="2400" b="1" dirty="0" smtClean="0">
              <a:latin typeface="+mn-lt"/>
            </a:rPr>
            <a:t>Совершенствование (чего?)</a:t>
          </a:r>
          <a:endParaRPr lang="ru-RU" sz="2400" b="1" dirty="0">
            <a:latin typeface="+mn-lt"/>
          </a:endParaRPr>
        </a:p>
      </dgm:t>
    </dgm:pt>
    <dgm:pt modelId="{9B62298D-0D40-4622-8A79-E2B7DA4D20F1}" type="parTrans" cxnId="{AB18AC0F-43F2-48E9-B91A-619A669B4F77}">
      <dgm:prSet/>
      <dgm:spPr/>
      <dgm:t>
        <a:bodyPr/>
        <a:lstStyle/>
        <a:p>
          <a:endParaRPr lang="ru-RU"/>
        </a:p>
      </dgm:t>
    </dgm:pt>
    <dgm:pt modelId="{488E3AC9-0470-49D9-8376-9C6657ED2C52}" type="sibTrans" cxnId="{AB18AC0F-43F2-48E9-B91A-619A669B4F77}">
      <dgm:prSet/>
      <dgm:spPr/>
      <dgm:t>
        <a:bodyPr/>
        <a:lstStyle/>
        <a:p>
          <a:endParaRPr lang="ru-RU"/>
        </a:p>
      </dgm:t>
    </dgm:pt>
    <dgm:pt modelId="{1AFD8D7C-6DC4-426D-AA28-E25E35FF9F40}">
      <dgm:prSet phldrT="[Текст]"/>
      <dgm:spPr/>
      <dgm:t>
        <a:bodyPr/>
        <a:lstStyle/>
        <a:p>
          <a:r>
            <a:rPr lang="ru-RU" b="1" dirty="0" smtClean="0"/>
            <a:t>Формирование (чего?)</a:t>
          </a:r>
          <a:endParaRPr lang="ru-RU" b="1" dirty="0"/>
        </a:p>
      </dgm:t>
    </dgm:pt>
    <dgm:pt modelId="{D532742D-EFB6-4C55-9F45-8339CA3CBC87}" type="parTrans" cxnId="{01C44ED3-47D3-4AC5-B38B-AFE55BF30927}">
      <dgm:prSet/>
      <dgm:spPr/>
      <dgm:t>
        <a:bodyPr/>
        <a:lstStyle/>
        <a:p>
          <a:endParaRPr lang="ru-RU"/>
        </a:p>
      </dgm:t>
    </dgm:pt>
    <dgm:pt modelId="{94777569-C682-4CB4-BBA2-15ECA20166CE}" type="sibTrans" cxnId="{01C44ED3-47D3-4AC5-B38B-AFE55BF30927}">
      <dgm:prSet/>
      <dgm:spPr/>
      <dgm:t>
        <a:bodyPr/>
        <a:lstStyle/>
        <a:p>
          <a:endParaRPr lang="ru-RU"/>
        </a:p>
      </dgm:t>
    </dgm:pt>
    <dgm:pt modelId="{2A1A2050-D6E7-4078-852B-BD9CB13B9230}">
      <dgm:prSet phldrT="[Текст]"/>
      <dgm:spPr/>
      <dgm:t>
        <a:bodyPr/>
        <a:lstStyle/>
        <a:p>
          <a:r>
            <a:rPr lang="ru-RU" b="1" dirty="0" smtClean="0"/>
            <a:t>Развитие (чего?)</a:t>
          </a:r>
          <a:endParaRPr lang="ru-RU" b="1" dirty="0"/>
        </a:p>
      </dgm:t>
    </dgm:pt>
    <dgm:pt modelId="{A0208799-81E4-4704-A4AA-88884F581E12}" type="parTrans" cxnId="{1DCB1348-61CA-422A-9193-EFA19AA92FDD}">
      <dgm:prSet/>
      <dgm:spPr/>
      <dgm:t>
        <a:bodyPr/>
        <a:lstStyle/>
        <a:p>
          <a:endParaRPr lang="ru-RU"/>
        </a:p>
      </dgm:t>
    </dgm:pt>
    <dgm:pt modelId="{097BED17-BFF2-4B94-A382-9F02CDFDF900}" type="sibTrans" cxnId="{1DCB1348-61CA-422A-9193-EFA19AA92FDD}">
      <dgm:prSet/>
      <dgm:spPr/>
      <dgm:t>
        <a:bodyPr/>
        <a:lstStyle/>
        <a:p>
          <a:endParaRPr lang="ru-RU"/>
        </a:p>
      </dgm:t>
    </dgm:pt>
    <dgm:pt modelId="{5B697121-0260-4922-A53F-A88164A3B57F}" type="pres">
      <dgm:prSet presAssocID="{66AB89BE-4810-4D78-817B-0974BA58F8D4}" presName="compositeShape" presStyleCnt="0">
        <dgm:presLayoutVars>
          <dgm:dir/>
          <dgm:resizeHandles/>
        </dgm:presLayoutVars>
      </dgm:prSet>
      <dgm:spPr/>
    </dgm:pt>
    <dgm:pt modelId="{73A8924C-1C2C-467E-B9F1-892A0D3F7341}" type="pres">
      <dgm:prSet presAssocID="{66AB89BE-4810-4D78-817B-0974BA58F8D4}" presName="pyramid" presStyleLbl="node1" presStyleIdx="0" presStyleCnt="1"/>
      <dgm:spPr/>
    </dgm:pt>
    <dgm:pt modelId="{A40D7491-F8C5-4879-8486-B00D21B73D3C}" type="pres">
      <dgm:prSet presAssocID="{66AB89BE-4810-4D78-817B-0974BA58F8D4}" presName="theList" presStyleCnt="0"/>
      <dgm:spPr/>
    </dgm:pt>
    <dgm:pt modelId="{291D9140-FAB5-4406-829D-303E9416E955}" type="pres">
      <dgm:prSet presAssocID="{671CF8DB-7405-4E97-A1F0-DE96B7392B9B}" presName="aNode" presStyleLbl="fgAcc1" presStyleIdx="0" presStyleCnt="3" custScaleX="1641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55DBC-AF6E-4989-8A80-F42B55387308}" type="pres">
      <dgm:prSet presAssocID="{671CF8DB-7405-4E97-A1F0-DE96B7392B9B}" presName="aSpace" presStyleCnt="0"/>
      <dgm:spPr/>
    </dgm:pt>
    <dgm:pt modelId="{A4B3C5DA-C5A3-4D44-A58D-4DE059BBEFE3}" type="pres">
      <dgm:prSet presAssocID="{1AFD8D7C-6DC4-426D-AA28-E25E35FF9F40}" presName="aNode" presStyleLbl="fgAcc1" presStyleIdx="1" presStyleCnt="3" custScaleX="160496" custLinFactNeighborX="-18447" custLinFactNeighborY="30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F61F05-023C-4E46-B1E1-19B4D08592A3}" type="pres">
      <dgm:prSet presAssocID="{1AFD8D7C-6DC4-426D-AA28-E25E35FF9F40}" presName="aSpace" presStyleCnt="0"/>
      <dgm:spPr/>
    </dgm:pt>
    <dgm:pt modelId="{A5296FF7-85DF-4A10-AFE2-7386F01682CE}" type="pres">
      <dgm:prSet presAssocID="{2A1A2050-D6E7-4078-852B-BD9CB13B9230}" presName="aNode" presStyleLbl="fgAcc1" presStyleIdx="2" presStyleCnt="3" custScaleX="147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4480B-DA2F-41CA-89AE-FD9378DDF97E}" type="pres">
      <dgm:prSet presAssocID="{2A1A2050-D6E7-4078-852B-BD9CB13B9230}" presName="aSpace" presStyleCnt="0"/>
      <dgm:spPr/>
    </dgm:pt>
  </dgm:ptLst>
  <dgm:cxnLst>
    <dgm:cxn modelId="{1DCB1348-61CA-422A-9193-EFA19AA92FDD}" srcId="{66AB89BE-4810-4D78-817B-0974BA58F8D4}" destId="{2A1A2050-D6E7-4078-852B-BD9CB13B9230}" srcOrd="2" destOrd="0" parTransId="{A0208799-81E4-4704-A4AA-88884F581E12}" sibTransId="{097BED17-BFF2-4B94-A382-9F02CDFDF900}"/>
    <dgm:cxn modelId="{AB18AC0F-43F2-48E9-B91A-619A669B4F77}" srcId="{66AB89BE-4810-4D78-817B-0974BA58F8D4}" destId="{671CF8DB-7405-4E97-A1F0-DE96B7392B9B}" srcOrd="0" destOrd="0" parTransId="{9B62298D-0D40-4622-8A79-E2B7DA4D20F1}" sibTransId="{488E3AC9-0470-49D9-8376-9C6657ED2C52}"/>
    <dgm:cxn modelId="{01C44ED3-47D3-4AC5-B38B-AFE55BF30927}" srcId="{66AB89BE-4810-4D78-817B-0974BA58F8D4}" destId="{1AFD8D7C-6DC4-426D-AA28-E25E35FF9F40}" srcOrd="1" destOrd="0" parTransId="{D532742D-EFB6-4C55-9F45-8339CA3CBC87}" sibTransId="{94777569-C682-4CB4-BBA2-15ECA20166CE}"/>
    <dgm:cxn modelId="{9AC2EBD2-7012-49FA-BE46-232A4B7E7FB6}" type="presOf" srcId="{1AFD8D7C-6DC4-426D-AA28-E25E35FF9F40}" destId="{A4B3C5DA-C5A3-4D44-A58D-4DE059BBEFE3}" srcOrd="0" destOrd="0" presId="urn:microsoft.com/office/officeart/2005/8/layout/pyramid2"/>
    <dgm:cxn modelId="{03E29FFC-37E4-4F5D-8340-61C4B161BA52}" type="presOf" srcId="{2A1A2050-D6E7-4078-852B-BD9CB13B9230}" destId="{A5296FF7-85DF-4A10-AFE2-7386F01682CE}" srcOrd="0" destOrd="0" presId="urn:microsoft.com/office/officeart/2005/8/layout/pyramid2"/>
    <dgm:cxn modelId="{E03487A0-A763-4B53-8446-937AFC195567}" type="presOf" srcId="{66AB89BE-4810-4D78-817B-0974BA58F8D4}" destId="{5B697121-0260-4922-A53F-A88164A3B57F}" srcOrd="0" destOrd="0" presId="urn:microsoft.com/office/officeart/2005/8/layout/pyramid2"/>
    <dgm:cxn modelId="{92BBCFA9-A7B4-4BB2-868E-9487FD88AFBA}" type="presOf" srcId="{671CF8DB-7405-4E97-A1F0-DE96B7392B9B}" destId="{291D9140-FAB5-4406-829D-303E9416E955}" srcOrd="0" destOrd="0" presId="urn:microsoft.com/office/officeart/2005/8/layout/pyramid2"/>
    <dgm:cxn modelId="{CD033643-3E40-467B-8074-8E9DA8BFB320}" type="presParOf" srcId="{5B697121-0260-4922-A53F-A88164A3B57F}" destId="{73A8924C-1C2C-467E-B9F1-892A0D3F7341}" srcOrd="0" destOrd="0" presId="urn:microsoft.com/office/officeart/2005/8/layout/pyramid2"/>
    <dgm:cxn modelId="{38F15836-CFCA-45D4-98D2-367FEBFE1682}" type="presParOf" srcId="{5B697121-0260-4922-A53F-A88164A3B57F}" destId="{A40D7491-F8C5-4879-8486-B00D21B73D3C}" srcOrd="1" destOrd="0" presId="urn:microsoft.com/office/officeart/2005/8/layout/pyramid2"/>
    <dgm:cxn modelId="{A260629F-B8EE-49E4-9F81-2F86B2E4C5A4}" type="presParOf" srcId="{A40D7491-F8C5-4879-8486-B00D21B73D3C}" destId="{291D9140-FAB5-4406-829D-303E9416E955}" srcOrd="0" destOrd="0" presId="urn:microsoft.com/office/officeart/2005/8/layout/pyramid2"/>
    <dgm:cxn modelId="{912F2932-7DA3-4AB9-AD15-BC5CF971E2B5}" type="presParOf" srcId="{A40D7491-F8C5-4879-8486-B00D21B73D3C}" destId="{8F555DBC-AF6E-4989-8A80-F42B55387308}" srcOrd="1" destOrd="0" presId="urn:microsoft.com/office/officeart/2005/8/layout/pyramid2"/>
    <dgm:cxn modelId="{F6ECB9B6-7118-4DB4-9B74-86FAFBB5E614}" type="presParOf" srcId="{A40D7491-F8C5-4879-8486-B00D21B73D3C}" destId="{A4B3C5DA-C5A3-4D44-A58D-4DE059BBEFE3}" srcOrd="2" destOrd="0" presId="urn:microsoft.com/office/officeart/2005/8/layout/pyramid2"/>
    <dgm:cxn modelId="{BD3A781F-1C23-4708-9F65-86F4E5E9A29C}" type="presParOf" srcId="{A40D7491-F8C5-4879-8486-B00D21B73D3C}" destId="{95F61F05-023C-4E46-B1E1-19B4D08592A3}" srcOrd="3" destOrd="0" presId="urn:microsoft.com/office/officeart/2005/8/layout/pyramid2"/>
    <dgm:cxn modelId="{E2F021BF-2DA9-40ED-95B9-E76CCA278956}" type="presParOf" srcId="{A40D7491-F8C5-4879-8486-B00D21B73D3C}" destId="{A5296FF7-85DF-4A10-AFE2-7386F01682CE}" srcOrd="4" destOrd="0" presId="urn:microsoft.com/office/officeart/2005/8/layout/pyramid2"/>
    <dgm:cxn modelId="{F7505090-D40F-4971-9E0E-35416C4177AB}" type="presParOf" srcId="{A40D7491-F8C5-4879-8486-B00D21B73D3C}" destId="{6FE4480B-DA2F-41CA-89AE-FD9378DDF97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AD8217-32EF-4F2D-AF74-443CFD5805A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F10DAC-3C0E-452F-A961-086515A4773D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dirty="0" smtClean="0"/>
            <a:t>Сочинение на лингвистическую тему: «Способы передачи чужой речи». Аргументы выбирайте из поэмы Н.В.Гоголя «Мёртвые души»</a:t>
          </a:r>
          <a:endParaRPr lang="ru-RU" sz="2400" dirty="0"/>
        </a:p>
      </dgm:t>
    </dgm:pt>
    <dgm:pt modelId="{D263B9D4-1971-4765-B71B-D0269D0BA5E6}" type="parTrans" cxnId="{0AA7CFC7-CA1D-48C1-AB78-DA6E56E7BD30}">
      <dgm:prSet/>
      <dgm:spPr/>
      <dgm:t>
        <a:bodyPr/>
        <a:lstStyle/>
        <a:p>
          <a:endParaRPr lang="ru-RU"/>
        </a:p>
      </dgm:t>
    </dgm:pt>
    <dgm:pt modelId="{E67DDE2B-02F9-4AB1-9AB0-3593086504BE}" type="sibTrans" cxnId="{0AA7CFC7-CA1D-48C1-AB78-DA6E56E7BD30}">
      <dgm:prSet/>
      <dgm:spPr/>
      <dgm:t>
        <a:bodyPr/>
        <a:lstStyle/>
        <a:p>
          <a:endParaRPr lang="ru-RU"/>
        </a:p>
      </dgm:t>
    </dgm:pt>
    <dgm:pt modelId="{79EB826C-0C74-4B6F-9CC9-400C6BBAD80E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Составьте диалог учителя и ученика по теме: «Способы передачи чужой речи».</a:t>
          </a:r>
          <a:endParaRPr lang="ru-RU" dirty="0"/>
        </a:p>
      </dgm:t>
    </dgm:pt>
    <dgm:pt modelId="{F5F54781-91E3-4C3C-B240-5C61CFF6483C}" type="parTrans" cxnId="{F5AC3087-D47A-440B-8119-9BDE8B4575F5}">
      <dgm:prSet/>
      <dgm:spPr/>
      <dgm:t>
        <a:bodyPr/>
        <a:lstStyle/>
        <a:p>
          <a:endParaRPr lang="ru-RU"/>
        </a:p>
      </dgm:t>
    </dgm:pt>
    <dgm:pt modelId="{76E036A3-19CE-40A8-A084-DB51FFA9449D}" type="sibTrans" cxnId="{F5AC3087-D47A-440B-8119-9BDE8B4575F5}">
      <dgm:prSet/>
      <dgm:spPr/>
      <dgm:t>
        <a:bodyPr/>
        <a:lstStyle/>
        <a:p>
          <a:endParaRPr lang="ru-RU"/>
        </a:p>
      </dgm:t>
    </dgm:pt>
    <dgm:pt modelId="{3DC5C375-AA73-4905-904F-D62582FB5771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Выполните контрольный тест. (возьмите на столе учителя)</a:t>
          </a:r>
          <a:endParaRPr lang="ru-RU" dirty="0"/>
        </a:p>
      </dgm:t>
    </dgm:pt>
    <dgm:pt modelId="{82BF0E41-EFC9-4760-86B0-384C2AB56D89}" type="parTrans" cxnId="{8511F938-4ED3-484F-B843-1D945CCB8AAA}">
      <dgm:prSet/>
      <dgm:spPr/>
      <dgm:t>
        <a:bodyPr/>
        <a:lstStyle/>
        <a:p>
          <a:endParaRPr lang="ru-RU"/>
        </a:p>
      </dgm:t>
    </dgm:pt>
    <dgm:pt modelId="{4E82D7D0-B022-4F54-AC7F-A323483B0F40}" type="sibTrans" cxnId="{8511F938-4ED3-484F-B843-1D945CCB8AAA}">
      <dgm:prSet/>
      <dgm:spPr/>
      <dgm:t>
        <a:bodyPr/>
        <a:lstStyle/>
        <a:p>
          <a:endParaRPr lang="ru-RU"/>
        </a:p>
      </dgm:t>
    </dgm:pt>
    <dgm:pt modelId="{FDE6D9CD-5FC3-4C32-B411-A85383FDC165}" type="pres">
      <dgm:prSet presAssocID="{D9AD8217-32EF-4F2D-AF74-443CFD5805A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78EFCA-DF82-4DFF-ADAE-1E20E7B80E3F}" type="pres">
      <dgm:prSet presAssocID="{EBF10DAC-3C0E-452F-A961-086515A4773D}" presName="node" presStyleLbl="node1" presStyleIdx="0" presStyleCnt="3" custScaleX="135475" custScaleY="142659" custLinFactNeighborX="-12150" custLinFactNeighborY="9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DBA45F-4842-4994-9DBA-D6AACD683AAA}" type="pres">
      <dgm:prSet presAssocID="{E67DDE2B-02F9-4AB1-9AB0-3593086504BE}" presName="sibTrans" presStyleCnt="0"/>
      <dgm:spPr/>
    </dgm:pt>
    <dgm:pt modelId="{5D1911A6-CE3C-4CCE-8BEB-68BF584390B2}" type="pres">
      <dgm:prSet presAssocID="{79EB826C-0C74-4B6F-9CC9-400C6BBAD80E}" presName="node" presStyleLbl="node1" presStyleIdx="1" presStyleCnt="3" custScaleX="122599" custScaleY="119598" custLinFactNeighborX="5111" custLinFactNeighborY="-2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79073A-6F19-4122-968A-51A0DA89C8E2}" type="pres">
      <dgm:prSet presAssocID="{76E036A3-19CE-40A8-A084-DB51FFA9449D}" presName="sibTrans" presStyleCnt="0"/>
      <dgm:spPr/>
    </dgm:pt>
    <dgm:pt modelId="{48B1F8AB-5181-4608-93CA-54F6EEDE102A}" type="pres">
      <dgm:prSet presAssocID="{3DC5C375-AA73-4905-904F-D62582FB5771}" presName="node" presStyleLbl="node1" presStyleIdx="2" presStyleCnt="3" custScaleX="143339" custLinFactNeighborX="-9549" custLinFactNeighborY="53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AC3087-D47A-440B-8119-9BDE8B4575F5}" srcId="{D9AD8217-32EF-4F2D-AF74-443CFD5805AB}" destId="{79EB826C-0C74-4B6F-9CC9-400C6BBAD80E}" srcOrd="1" destOrd="0" parTransId="{F5F54781-91E3-4C3C-B240-5C61CFF6483C}" sibTransId="{76E036A3-19CE-40A8-A084-DB51FFA9449D}"/>
    <dgm:cxn modelId="{A0A794CC-D2B6-48E4-B05A-FF215DC3CB7D}" type="presOf" srcId="{79EB826C-0C74-4B6F-9CC9-400C6BBAD80E}" destId="{5D1911A6-CE3C-4CCE-8BEB-68BF584390B2}" srcOrd="0" destOrd="0" presId="urn:microsoft.com/office/officeart/2005/8/layout/default"/>
    <dgm:cxn modelId="{BD44F6B4-3758-4817-8292-4FB828EF1A5A}" type="presOf" srcId="{EBF10DAC-3C0E-452F-A961-086515A4773D}" destId="{4D78EFCA-DF82-4DFF-ADAE-1E20E7B80E3F}" srcOrd="0" destOrd="0" presId="urn:microsoft.com/office/officeart/2005/8/layout/default"/>
    <dgm:cxn modelId="{B64CEDA4-A4A4-4FD9-92F9-FD8D56F0CD49}" type="presOf" srcId="{3DC5C375-AA73-4905-904F-D62582FB5771}" destId="{48B1F8AB-5181-4608-93CA-54F6EEDE102A}" srcOrd="0" destOrd="0" presId="urn:microsoft.com/office/officeart/2005/8/layout/default"/>
    <dgm:cxn modelId="{8511F938-4ED3-484F-B843-1D945CCB8AAA}" srcId="{D9AD8217-32EF-4F2D-AF74-443CFD5805AB}" destId="{3DC5C375-AA73-4905-904F-D62582FB5771}" srcOrd="2" destOrd="0" parTransId="{82BF0E41-EFC9-4760-86B0-384C2AB56D89}" sibTransId="{4E82D7D0-B022-4F54-AC7F-A323483B0F40}"/>
    <dgm:cxn modelId="{0AA7CFC7-CA1D-48C1-AB78-DA6E56E7BD30}" srcId="{D9AD8217-32EF-4F2D-AF74-443CFD5805AB}" destId="{EBF10DAC-3C0E-452F-A961-086515A4773D}" srcOrd="0" destOrd="0" parTransId="{D263B9D4-1971-4765-B71B-D0269D0BA5E6}" sibTransId="{E67DDE2B-02F9-4AB1-9AB0-3593086504BE}"/>
    <dgm:cxn modelId="{248353C4-B8E3-47F8-9350-E62737EB7F42}" type="presOf" srcId="{D9AD8217-32EF-4F2D-AF74-443CFD5805AB}" destId="{FDE6D9CD-5FC3-4C32-B411-A85383FDC165}" srcOrd="0" destOrd="0" presId="urn:microsoft.com/office/officeart/2005/8/layout/default"/>
    <dgm:cxn modelId="{16F4514C-D4DA-42A9-8212-538B9216A8D3}" type="presParOf" srcId="{FDE6D9CD-5FC3-4C32-B411-A85383FDC165}" destId="{4D78EFCA-DF82-4DFF-ADAE-1E20E7B80E3F}" srcOrd="0" destOrd="0" presId="urn:microsoft.com/office/officeart/2005/8/layout/default"/>
    <dgm:cxn modelId="{B242FBCD-DD10-45BC-B4B2-B7FB946BEF11}" type="presParOf" srcId="{FDE6D9CD-5FC3-4C32-B411-A85383FDC165}" destId="{95DBA45F-4842-4994-9DBA-D6AACD683AAA}" srcOrd="1" destOrd="0" presId="urn:microsoft.com/office/officeart/2005/8/layout/default"/>
    <dgm:cxn modelId="{143E4E23-1ACE-4BE0-81BA-6E146CAC0B2B}" type="presParOf" srcId="{FDE6D9CD-5FC3-4C32-B411-A85383FDC165}" destId="{5D1911A6-CE3C-4CCE-8BEB-68BF584390B2}" srcOrd="2" destOrd="0" presId="urn:microsoft.com/office/officeart/2005/8/layout/default"/>
    <dgm:cxn modelId="{7969AF28-B012-4FE0-8DB3-3FDCEB560624}" type="presParOf" srcId="{FDE6D9CD-5FC3-4C32-B411-A85383FDC165}" destId="{4079073A-6F19-4122-968A-51A0DA89C8E2}" srcOrd="3" destOrd="0" presId="urn:microsoft.com/office/officeart/2005/8/layout/default"/>
    <dgm:cxn modelId="{FE6FB0BD-2B4E-4494-A880-F72006D15650}" type="presParOf" srcId="{FDE6D9CD-5FC3-4C32-B411-A85383FDC165}" destId="{48B1F8AB-5181-4608-93CA-54F6EEDE102A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A8924C-1C2C-467E-B9F1-892A0D3F7341}">
      <dsp:nvSpPr>
        <dsp:cNvPr id="0" name=""/>
        <dsp:cNvSpPr/>
      </dsp:nvSpPr>
      <dsp:spPr>
        <a:xfrm>
          <a:off x="287520" y="0"/>
          <a:ext cx="4064000" cy="4064000"/>
        </a:xfrm>
        <a:prstGeom prst="triangl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D9140-FAB5-4406-829D-303E9416E955}">
      <dsp:nvSpPr>
        <dsp:cNvPr id="0" name=""/>
        <dsp:cNvSpPr/>
      </dsp:nvSpPr>
      <dsp:spPr>
        <a:xfrm>
          <a:off x="1472161" y="408582"/>
          <a:ext cx="4336318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+mn-lt"/>
            </a:rPr>
            <a:t>Совершенствование (чего?)</a:t>
          </a:r>
          <a:endParaRPr lang="ru-RU" sz="2400" b="1" kern="1200" dirty="0">
            <a:latin typeface="+mn-lt"/>
          </a:endParaRPr>
        </a:p>
      </dsp:txBody>
      <dsp:txXfrm>
        <a:off x="1472161" y="408582"/>
        <a:ext cx="4336318" cy="962025"/>
      </dsp:txXfrm>
    </dsp:sp>
    <dsp:sp modelId="{A4B3C5DA-C5A3-4D44-A58D-4DE059BBEFE3}">
      <dsp:nvSpPr>
        <dsp:cNvPr id="0" name=""/>
        <dsp:cNvSpPr/>
      </dsp:nvSpPr>
      <dsp:spPr>
        <a:xfrm>
          <a:off x="1033193" y="1527944"/>
          <a:ext cx="4239662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Формирование (чего?)</a:t>
          </a:r>
          <a:endParaRPr lang="ru-RU" sz="2500" b="1" kern="1200" dirty="0"/>
        </a:p>
      </dsp:txBody>
      <dsp:txXfrm>
        <a:off x="1033193" y="1527944"/>
        <a:ext cx="4239662" cy="962025"/>
      </dsp:txXfrm>
    </dsp:sp>
    <dsp:sp modelId="{A5296FF7-85DF-4A10-AFE2-7386F01682CE}">
      <dsp:nvSpPr>
        <dsp:cNvPr id="0" name=""/>
        <dsp:cNvSpPr/>
      </dsp:nvSpPr>
      <dsp:spPr>
        <a:xfrm>
          <a:off x="1688177" y="2573139"/>
          <a:ext cx="3904284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Развитие (чего?)</a:t>
          </a:r>
          <a:endParaRPr lang="ru-RU" sz="2500" b="1" kern="1200" dirty="0"/>
        </a:p>
      </dsp:txBody>
      <dsp:txXfrm>
        <a:off x="1688177" y="2573139"/>
        <a:ext cx="3904284" cy="9620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78EFCA-DF82-4DFF-ADAE-1E20E7B80E3F}">
      <dsp:nvSpPr>
        <dsp:cNvPr id="0" name=""/>
        <dsp:cNvSpPr/>
      </dsp:nvSpPr>
      <dsp:spPr>
        <a:xfrm>
          <a:off x="144021" y="144023"/>
          <a:ext cx="3536766" cy="2234589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Сочинение на лингвистическую тему: «Способы передачи чужой речи». Аргументы выбирайте из поэмы Н.В.Гоголя «Мёртвые души»</a:t>
          </a:r>
          <a:endParaRPr lang="ru-RU" sz="2400" kern="1200" dirty="0"/>
        </a:p>
      </dsp:txBody>
      <dsp:txXfrm>
        <a:off x="144021" y="144023"/>
        <a:ext cx="3536766" cy="2234589"/>
      </dsp:txXfrm>
    </dsp:sp>
    <dsp:sp modelId="{5D1911A6-CE3C-4CCE-8BEB-68BF584390B2}">
      <dsp:nvSpPr>
        <dsp:cNvPr id="0" name=""/>
        <dsp:cNvSpPr/>
      </dsp:nvSpPr>
      <dsp:spPr>
        <a:xfrm>
          <a:off x="4392475" y="144015"/>
          <a:ext cx="3200620" cy="1873365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Составьте диалог учителя и ученика по теме: «Способы передачи чужой речи».</a:t>
          </a:r>
          <a:endParaRPr lang="ru-RU" sz="2500" kern="1200" dirty="0"/>
        </a:p>
      </dsp:txBody>
      <dsp:txXfrm>
        <a:off x="4392475" y="144015"/>
        <a:ext cx="3200620" cy="1873365"/>
      </dsp:txXfrm>
    </dsp:sp>
    <dsp:sp modelId="{48B1F8AB-5181-4608-93CA-54F6EEDE102A}">
      <dsp:nvSpPr>
        <dsp:cNvPr id="0" name=""/>
        <dsp:cNvSpPr/>
      </dsp:nvSpPr>
      <dsp:spPr>
        <a:xfrm>
          <a:off x="1840116" y="2497615"/>
          <a:ext cx="3742067" cy="1566384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Выполните контрольный тест. (возьмите на столе учителя)</a:t>
          </a:r>
          <a:endParaRPr lang="ru-RU" sz="2500" kern="1200" dirty="0"/>
        </a:p>
      </dsp:txBody>
      <dsp:txXfrm>
        <a:off x="1840116" y="2497615"/>
        <a:ext cx="3742067" cy="1566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196752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Девятнадцатое марта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Классная работа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059832" y="3942348"/>
            <a:ext cx="583264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23E1A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Кто не ищет – тот не читает,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23E1A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кто не читает – тот не знает.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23E1A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Кто не знает – тот не живёт!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23E1A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И ГЛАВНОЕ в жизни МИМО пройдёт!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23E1A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323E1A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Фетисов С.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323E1A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625136" cy="63408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Предложения  косвенной речью - 1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40768"/>
            <a:ext cx="4040188" cy="936105"/>
          </a:xfrm>
        </p:spPr>
        <p:txBody>
          <a:bodyPr>
            <a:normAutofit fontScale="55000" lnSpcReduction="20000"/>
          </a:bodyPr>
          <a:lstStyle/>
          <a:p>
            <a:r>
              <a:rPr lang="ru-RU" sz="3800" dirty="0" smtClean="0">
                <a:solidFill>
                  <a:schemeClr val="accent3">
                    <a:lumMod val="50000"/>
                  </a:schemeClr>
                </a:solidFill>
              </a:rPr>
              <a:t>1.Запишите предложения, заменив косвенную речь прямой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2060848"/>
            <a:ext cx="4040188" cy="38884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Дубровский спросил, все ли здесь  и не осталось ли кого в доме.</a:t>
            </a:r>
          </a:p>
          <a:p>
            <a:pPr>
              <a:buNone/>
            </a:pPr>
            <a:r>
              <a:rPr lang="ru-RU" dirty="0" smtClean="0"/>
              <a:t>Я отвернулся и сказал </a:t>
            </a:r>
            <a:r>
              <a:rPr lang="ru-RU" dirty="0" err="1" smtClean="0"/>
              <a:t>Савеличу</a:t>
            </a:r>
            <a:r>
              <a:rPr lang="ru-RU" dirty="0" smtClean="0"/>
              <a:t>, чтобы он пошел вон и что я не хочу чаю.</a:t>
            </a:r>
          </a:p>
          <a:p>
            <a:pPr>
              <a:buNone/>
            </a:pPr>
            <a:r>
              <a:rPr lang="ru-RU" dirty="0" smtClean="0"/>
              <a:t>Древние греки утверждали, что музыка излечивает болезни.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412776"/>
            <a:ext cx="4041775" cy="90611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1.Запишите предложения, заменив прямую речь косвенной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008" y="2276872"/>
            <a:ext cx="4041775" cy="39512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«Ипполит, - прошептала она явственно, - сядьте около меня. Я должна рассказать вам...»</a:t>
            </a:r>
          </a:p>
          <a:p>
            <a:pPr>
              <a:buNone/>
            </a:pPr>
            <a:r>
              <a:rPr lang="ru-RU" dirty="0" smtClean="0"/>
              <a:t>«Ипполит, - еле слышно поинтересовалась теща, - помните вы наш гостиный гарнитур?»</a:t>
            </a:r>
          </a:p>
          <a:p>
            <a:pPr>
              <a:buNone/>
            </a:pPr>
            <a:r>
              <a:rPr lang="ru-RU" dirty="0" smtClean="0"/>
              <a:t>Тут Клавдия Ивановна деревянным равнодушным голосом сказала: « В сиденье стула я зашила свои брильянты».</a:t>
            </a:r>
          </a:p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499992" y="980728"/>
            <a:ext cx="0" cy="532859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476672"/>
            <a:ext cx="710451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44408" y="548680"/>
            <a:ext cx="7104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132856"/>
            <a:ext cx="4032448" cy="3528392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dirty="0" smtClean="0"/>
              <a:t>Дубровский спросил: «Все здесь? Не осталось ли кого в доме?»</a:t>
            </a:r>
          </a:p>
          <a:p>
            <a:pPr>
              <a:buNone/>
            </a:pPr>
            <a:r>
              <a:rPr lang="ru-RU" sz="2400" dirty="0" smtClean="0"/>
              <a:t>Я отвернулся и сказал: «</a:t>
            </a:r>
            <a:r>
              <a:rPr lang="ru-RU" sz="2400" dirty="0" err="1" smtClean="0"/>
              <a:t>Савелич</a:t>
            </a:r>
            <a:r>
              <a:rPr lang="ru-RU" sz="2400" dirty="0" smtClean="0"/>
              <a:t>, пошел вон! Я не хочу чаю».</a:t>
            </a:r>
          </a:p>
          <a:p>
            <a:pPr>
              <a:buNone/>
            </a:pPr>
            <a:r>
              <a:rPr lang="ru-RU" sz="2400" dirty="0" smtClean="0"/>
              <a:t>Древние греки утверждали: «Музыка излечивает болезни».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2132856"/>
            <a:ext cx="4032448" cy="3888432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dirty="0" smtClean="0"/>
              <a:t>Она явственно прошептала, </a:t>
            </a:r>
            <a:r>
              <a:rPr lang="ru-RU" sz="2000" b="1" dirty="0" smtClean="0"/>
              <a:t>чтобы</a:t>
            </a:r>
            <a:r>
              <a:rPr lang="ru-RU" sz="2000" dirty="0" smtClean="0"/>
              <a:t> Ипполит сел около неё, потому что она должна  что-то рассказать ему.</a:t>
            </a:r>
          </a:p>
          <a:p>
            <a:pPr>
              <a:buNone/>
            </a:pPr>
            <a:r>
              <a:rPr lang="ru-RU" sz="2000" dirty="0" smtClean="0"/>
              <a:t>Теща еле слышно поинтересовалась, помнит </a:t>
            </a:r>
            <a:r>
              <a:rPr lang="ru-RU" sz="2000" b="1" dirty="0" smtClean="0"/>
              <a:t>ли</a:t>
            </a:r>
            <a:r>
              <a:rPr lang="ru-RU" sz="2000" dirty="0" smtClean="0"/>
              <a:t> Ипполит их гостиный гарнитур.</a:t>
            </a:r>
          </a:p>
          <a:p>
            <a:pPr>
              <a:buNone/>
            </a:pPr>
            <a:r>
              <a:rPr lang="ru-RU" sz="2000" dirty="0" smtClean="0"/>
              <a:t>Тут Клавдия Ивановна деревянным равнодушным голосом сказала, </a:t>
            </a:r>
            <a:r>
              <a:rPr lang="ru-RU" sz="2000" b="1" dirty="0" smtClean="0"/>
              <a:t>что</a:t>
            </a:r>
            <a:r>
              <a:rPr lang="ru-RU" sz="2000" dirty="0" smtClean="0"/>
              <a:t> в сиденье стула она зашила свои брильянты.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67544" y="908720"/>
            <a:ext cx="8064896" cy="12241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Исправь ошибки, связанные с употреблением прямой и косвенной речи. Запиши 2 предложения по выбору в исправленном виде. Чем вызваны эти ошибки?</a:t>
            </a:r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95536" y="188640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Предложения  косвенной речью - 2</a:t>
            </a: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83568" y="1844824"/>
            <a:ext cx="784887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Хлестаков говорил, что страшный случай со мной приключился, что я в дороге совсем издержался.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 спросили, где я раньше работал?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Чичиков хотел узнать у Коробочки, что куда они заехали.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Савельич спросил у Гринёва, узнал он атамана.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мать спросила у сына, зачем он читает запрещённые книги, Павел ответил, что хочу всё знать.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детстве мама всегда спрашивала: «Кем я хочу быть?» И я всегда отвечала: «Учительницей».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6" descr="Ученики, школьники. Картинки на тему &quot;Школа&quot;. Клипарт на тем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24328" y="4941168"/>
            <a:ext cx="720080" cy="1325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522956"/>
          </a:xfrm>
        </p:spPr>
        <p:txBody>
          <a:bodyPr>
            <a:normAutofit fontScale="92500" lnSpcReduction="2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Хлестаков говорил, что страшный случай </a:t>
            </a: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ним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приключился, что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дороге совсем издержался.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 спросили, где я раньше работал </a:t>
            </a:r>
            <a:r>
              <a:rPr lang="ru-RU" sz="3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Чичиков хотел узнать у Коробочки, куда они заехали.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Савельич спросил у Гринёва, узнал </a:t>
            </a: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 атамана.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мать спросила у сына, зачем он читает запрещённые книги, Павел ответил, что хоч</a:t>
            </a: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всё знать.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детстве мама всегда спрашивала: «Кем </a:t>
            </a: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хочешь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быть?».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я всегда отвечала: «Учительницей».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572264" y="2786058"/>
            <a:ext cx="122413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000892" y="2357430"/>
            <a:ext cx="71438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6" descr="Ученики, школьники. Картинки на тему &quot;Школа&quot;. Клипарт на тем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072462" y="1500174"/>
            <a:ext cx="864096" cy="1591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26626" name="Picture 2" descr="Подготовка к школе (занятия для подготовительной группы) Как и все - 6 Декабря 2013 - Blog - Pc-cloc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725144"/>
            <a:ext cx="2099723" cy="1931745"/>
          </a:xfrm>
          <a:prstGeom prst="rect">
            <a:avLst/>
          </a:prstGeom>
          <a:noFill/>
        </p:spPr>
      </p:pic>
      <p:sp>
        <p:nvSpPr>
          <p:cNvPr id="8" name="Выноска со стрелкой вниз 7"/>
          <p:cNvSpPr/>
          <p:nvPr/>
        </p:nvSpPr>
        <p:spPr>
          <a:xfrm>
            <a:off x="2123728" y="1340768"/>
            <a:ext cx="5184576" cy="914400"/>
          </a:xfrm>
          <a:prstGeom prst="downArrow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выберите сами</a:t>
            </a:r>
            <a:endParaRPr lang="ru-RU" sz="3600" b="1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683568" y="2204864"/>
          <a:ext cx="79208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 фразу и продолжи её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556792"/>
            <a:ext cx="4038600" cy="4525963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Сегодня я узнал…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Было интересно…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Было трудно…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Я понял, что…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Теперь я могу…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Я почувствовал, что…</a:t>
            </a:r>
            <a:endParaRPr lang="ru-RU" b="1" dirty="0" smtClean="0">
              <a:solidFill>
                <a:srgbClr val="323E1A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91472" y="1628800"/>
            <a:ext cx="4752528" cy="4525963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Я приобрел…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Я научился…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У меня получилось 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Я попробую…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Меня удивило…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Урок дал мне для жизни…</a:t>
            </a:r>
            <a:endParaRPr lang="ru-RU" b="1" dirty="0" smtClean="0">
              <a:solidFill>
                <a:srgbClr val="323E1A"/>
              </a:solidFill>
            </a:endParaRPr>
          </a:p>
          <a:p>
            <a:pPr lvl="0"/>
            <a:r>
              <a:rPr lang="ru-RU" b="1" i="1" dirty="0" smtClean="0">
                <a:solidFill>
                  <a:srgbClr val="323E1A"/>
                </a:solidFill>
              </a:rPr>
              <a:t>Мне захотелось…</a:t>
            </a:r>
            <a:endParaRPr lang="ru-RU" b="1" dirty="0" smtClean="0">
              <a:solidFill>
                <a:srgbClr val="323E1A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43608" y="6381328"/>
            <a:ext cx="66612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 шаблона:</a:t>
            </a:r>
            <a:r>
              <a:rPr kumimoji="0" lang="ru-RU" sz="1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4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1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1026" name="Picture 2" descr="Детская школа искусств с. Зелене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196752"/>
            <a:ext cx="4752528" cy="5055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547664" y="404664"/>
            <a:ext cx="6194324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2800" b="1" i="1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«Если не умеешь говорить — </a:t>
            </a:r>
          </a:p>
          <a:p>
            <a:pPr algn="ctr"/>
            <a:r>
              <a:rPr kumimoji="0" lang="ru-RU" sz="2800" b="1" i="1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учись читать.»</a:t>
            </a:r>
          </a:p>
          <a:p>
            <a:pPr algn="r"/>
            <a:r>
              <a:rPr lang="ru-RU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Помпоний</a:t>
            </a: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 Л.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bg1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User\Рабочий стол\S63002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3071834" cy="4174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786182" y="1071546"/>
            <a:ext cx="50321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Автор урока –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Королева Ирина Эльзасовна</a:t>
            </a:r>
            <a:r>
              <a:rPr lang="ru-RU" sz="2400" dirty="0" smtClean="0"/>
              <a:t>,</a:t>
            </a:r>
          </a:p>
          <a:p>
            <a:pPr algn="ctr"/>
            <a:r>
              <a:rPr lang="ru-RU" sz="2400" dirty="0" smtClean="0"/>
              <a:t>учитель русского языка и</a:t>
            </a:r>
          </a:p>
          <a:p>
            <a:pPr algn="ctr"/>
            <a:r>
              <a:rPr lang="ru-RU" sz="2400" dirty="0" smtClean="0"/>
              <a:t>литературы</a:t>
            </a:r>
          </a:p>
          <a:p>
            <a:pPr algn="ctr"/>
            <a:r>
              <a:rPr lang="ru-RU" sz="2400" dirty="0" smtClean="0"/>
              <a:t>МБОУ «Гимназия № 1» </a:t>
            </a:r>
          </a:p>
          <a:p>
            <a:pPr algn="ctr"/>
            <a:r>
              <a:rPr lang="ru-RU" sz="2400" dirty="0" smtClean="0"/>
              <a:t>г. Бийска</a:t>
            </a:r>
            <a:endParaRPr lang="ru-RU" sz="2400" dirty="0"/>
          </a:p>
        </p:txBody>
      </p:sp>
      <p:pic>
        <p:nvPicPr>
          <p:cNvPr id="1032" name="Picture 8" descr="W:\разные фото\здание гимназии\Фото-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857628"/>
            <a:ext cx="2357454" cy="188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Сформулируйте тему урока на основе предложенного текста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357298"/>
            <a:ext cx="8784976" cy="525658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500" i="1" dirty="0" smtClean="0">
                <a:latin typeface="Book Antiqua" pitchFamily="18" charset="0"/>
              </a:rPr>
              <a:t>    1.В своей поэме Н.В.Гоголь, отправляя Чичикова за мертвыми душами, заставляет его двигаться в определенной последовательности от помещика к помещику.  2. Каждый персонаж наделён, на первый взгляд, неплохими качествами, но качества эти не находят полезного применения, жизнь их пуста и бесплодна. 3. Сам Гоголь называет их «небокоптителями», и каждому в отдельности даёт  меткие характеристики. 4. О Манилове он отзывается так: «Человек ни то ни сё, ни в городе Богдан ни в селе Селифан». 5. О Ноздрёве: «Некоторым образом человек исторический». 6.О Собакевиче рассуждает как о кулаке, который никогда не развернётся в ладонь. 7. По словам Чичикова, Коробочка  «экая дубинноголовая!». 8. А о Плюшкине  Гоголь говорит, что он «уже и не человек даже, а так, прореха  на человечестве».</a:t>
            </a:r>
            <a:endParaRPr lang="ru-RU" sz="4500" dirty="0" smtClean="0"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412776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Обобщение и систематизация по теме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«Чужая речь»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(9 класс)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000364" y="4429132"/>
            <a:ext cx="583264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7441C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Кто не ищет – тот не читает,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7441C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кто не читает – тот не знает.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7441C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Кто не знает – тот не живёт!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7441C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И ГЛАВНОЕ в жизни МИМО пройдёт!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37441C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37441C"/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Фетисов С.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37441C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Разминка 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980728"/>
          <a:ext cx="8229600" cy="54965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824536"/>
                <a:gridCol w="34050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/>
                        <a:t>Определение, вопрос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smtClean="0"/>
                        <a:t>Ваш ответ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dirty="0"/>
                        <a:t>Высказывания других лиц, включенные в авторское повествование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smtClean="0"/>
                        <a:t>Чужая речь 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dirty="0"/>
                        <a:t>Слова, вводящие прямую речь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smtClean="0"/>
                        <a:t>Слова автора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dirty="0"/>
                        <a:t>Передача чужой речи, сохраняющая ее содержание и форму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smtClean="0"/>
                        <a:t>Прямая речь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dirty="0"/>
                        <a:t>Разговор двух, реже нескольких лиц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smtClean="0"/>
                        <a:t>Диалог 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dirty="0"/>
                        <a:t>Слова, обращенные к собеседнику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smtClean="0"/>
                        <a:t>Реплика 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dirty="0"/>
                        <a:t>Чужая речь, переданная в форме придаточного предложения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smtClean="0"/>
                        <a:t>Косвенная речь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dirty="0"/>
                        <a:t>Дословная выдержка из какого либо текста или в точности приводимые чьи-либо слова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200" dirty="0" smtClean="0"/>
                        <a:t>Цитата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Picture 4" descr="ДО и ПОСЛЕ откр. урока &quot; ОТКРЫТЫЙ УРОК: www.openlesson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6136" y="1412776"/>
            <a:ext cx="338844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325120"/>
          <a:ext cx="8229600" cy="62280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320480"/>
                <a:gridCol w="39091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Определение, вопрос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Ваш ответ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Назовите способы передачи чужой речи?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Предложения с прямой речью.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Предложения с косвенной речью.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Предложения с дополнением.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Предложения с вводными словами, словосочетаниями, предложениями.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/>
                        <a:t>Какой способ передает чужую речь наиболее полно, детально?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Предложения с прямой речью.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/>
                        <a:t>Какой – наименее точно?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Предложения с дополнением.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/>
                        <a:t>Какими средствами связи присоединяется косвенная речь к словам автора, если прямая речь –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/>
                        <a:t>1.вопросительное предложение?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/>
                        <a:t>2.Повествовательное?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/>
                        <a:t>3.Побудительное?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Союзы, местоимения:</a:t>
                      </a:r>
                    </a:p>
                    <a:p>
                      <a:pPr marL="22225">
                        <a:spcAft>
                          <a:spcPts val="0"/>
                        </a:spcAft>
                      </a:pPr>
                      <a:r>
                        <a:rPr lang="ru-RU" sz="2000" dirty="0"/>
                        <a:t>1.Кто, что, какой, где, когда, почему, ли…</a:t>
                      </a:r>
                    </a:p>
                    <a:p>
                      <a:pPr marL="22225">
                        <a:spcAft>
                          <a:spcPts val="0"/>
                        </a:spcAft>
                      </a:pPr>
                      <a:r>
                        <a:rPr lang="ru-RU" sz="2000" dirty="0"/>
                        <a:t>2.Что, будто</a:t>
                      </a:r>
                    </a:p>
                    <a:p>
                      <a:pPr marL="22225">
                        <a:spcAft>
                          <a:spcPts val="0"/>
                        </a:spcAft>
                      </a:pPr>
                      <a:r>
                        <a:rPr lang="ru-RU" sz="2000" dirty="0"/>
                        <a:t>3.Чтобы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/>
                        <a:t>Какое место занимает подлежащее в словах автора, вводящих косвенную речь?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/>
                        <a:t>Стоит перед сказуемым.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4" descr="ДО и ПОСЛЕ откр. урока &quot; ОТКРЫТЫЙ УРОК: www.openlesson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692695"/>
            <a:ext cx="3888432" cy="5701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pic>
        <p:nvPicPr>
          <p:cNvPr id="4" name="Picture 4" descr="Веселые картинки для детей. Обои для рабочего стола с персон…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564904"/>
            <a:ext cx="2492199" cy="35919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Схема 5"/>
          <p:cNvGraphicFramePr/>
          <p:nvPr/>
        </p:nvGraphicFramePr>
        <p:xfrm>
          <a:off x="467544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работы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3052935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hlinkClick r:id="rId2" action="ppaction://hlinksldjump"/>
              </a:rPr>
              <a:t>Способы передачи чужой речи.</a:t>
            </a:r>
            <a:endParaRPr lang="ru-RU" b="1" dirty="0" smtClean="0"/>
          </a:p>
          <a:p>
            <a:pPr lvl="0"/>
            <a:r>
              <a:rPr lang="ru-RU" b="1" dirty="0" smtClean="0">
                <a:hlinkClick r:id="rId3" action="ppaction://hlinksldjump"/>
              </a:rPr>
              <a:t>Предложения с прямой речью. Диалог.</a:t>
            </a:r>
            <a:endParaRPr lang="ru-RU" b="1" dirty="0" smtClean="0"/>
          </a:p>
          <a:p>
            <a:pPr lvl="0"/>
            <a:r>
              <a:rPr lang="ru-RU" b="1" dirty="0" smtClean="0">
                <a:hlinkClick r:id="rId4" action="ppaction://hlinksldjump"/>
              </a:rPr>
              <a:t>Предложения с косвенной речью.</a:t>
            </a:r>
            <a:endParaRPr lang="ru-RU" b="1" dirty="0" smtClean="0"/>
          </a:p>
          <a:p>
            <a:pPr lvl="0"/>
            <a:r>
              <a:rPr lang="ru-RU" b="1" dirty="0" smtClean="0"/>
              <a:t>Цитаты и способы цитирования.</a:t>
            </a:r>
          </a:p>
          <a:p>
            <a:endParaRPr lang="ru-RU" dirty="0"/>
          </a:p>
        </p:txBody>
      </p:sp>
      <p:pic>
        <p:nvPicPr>
          <p:cNvPr id="4" name="Picture 2" descr="Клипарт Отрисовка- Ученики на прозрачном фоне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4077072"/>
            <a:ext cx="1671018" cy="2433421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4499992" y="4437112"/>
            <a:ext cx="4032448" cy="1944216"/>
          </a:xfrm>
          <a:prstGeom prst="horizontalScroll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«Если труд, то труд такой, чтоб и польза была, и честь»</a:t>
            </a:r>
          </a:p>
          <a:p>
            <a:pPr algn="r"/>
            <a:r>
              <a:rPr lang="ru-RU" b="1" dirty="0" err="1" smtClean="0"/>
              <a:t>Луцилий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Способы передачи чужой речи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2060848"/>
            <a:ext cx="4040188" cy="63976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I. Определите способ передачи чужой речи. Объясните с помощью схем. Выпишите слова с пропущенными буквами</a:t>
            </a:r>
            <a:endParaRPr lang="ru-RU" sz="1800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5536" y="2708920"/>
            <a:ext cx="4040188" cy="370239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а) «Читая авторов, которые хорошо пишут, </a:t>
            </a:r>
            <a:r>
              <a:rPr lang="ru-RU" dirty="0" err="1" smtClean="0"/>
              <a:t>привыка</a:t>
            </a:r>
            <a:r>
              <a:rPr lang="ru-RU" dirty="0" smtClean="0"/>
              <a:t>…</a:t>
            </a:r>
            <a:r>
              <a:rPr lang="ru-RU" dirty="0" err="1" smtClean="0"/>
              <a:t>шь</a:t>
            </a:r>
            <a:r>
              <a:rPr lang="ru-RU" dirty="0" smtClean="0"/>
              <a:t> сам хорошо говорить», – утв…</a:t>
            </a:r>
            <a:r>
              <a:rPr lang="ru-RU" dirty="0" err="1" smtClean="0"/>
              <a:t>рждал</a:t>
            </a:r>
            <a:r>
              <a:rPr lang="ru-RU" dirty="0" smtClean="0"/>
              <a:t> Вольтер.</a:t>
            </a:r>
          </a:p>
          <a:p>
            <a:r>
              <a:rPr lang="ru-RU" dirty="0" smtClean="0"/>
              <a:t>б) М. Горький писал, что книга научит </a:t>
            </a:r>
            <a:r>
              <a:rPr lang="ru-RU" dirty="0" err="1" smtClean="0"/>
              <a:t>ув</a:t>
            </a:r>
            <a:r>
              <a:rPr lang="ru-RU" dirty="0" smtClean="0"/>
              <a:t>…жать человека и самих себя.</a:t>
            </a:r>
          </a:p>
          <a:p>
            <a:r>
              <a:rPr lang="ru-RU" dirty="0" smtClean="0"/>
              <a:t>в) По мнению Дидро, «люди перестают мыслить, когда перестают читать».</a:t>
            </a:r>
            <a:br>
              <a:rPr lang="ru-RU" dirty="0" smtClean="0"/>
            </a:br>
            <a:r>
              <a:rPr lang="ru-RU" dirty="0" smtClean="0"/>
              <a:t>г) Учитель говорил нам о роли книг в жизни человека.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340768"/>
            <a:ext cx="4185791" cy="978123"/>
          </a:xfrm>
        </p:spPr>
        <p:txBody>
          <a:bodyPr>
            <a:normAutofit fontScale="32500" lnSpcReduction="20000"/>
          </a:bodyPr>
          <a:lstStyle/>
          <a:p>
            <a:endParaRPr lang="ru-RU" sz="2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5500" dirty="0" smtClean="0">
                <a:solidFill>
                  <a:schemeClr val="accent3">
                    <a:lumMod val="50000"/>
                  </a:schemeClr>
                </a:solidFill>
              </a:rPr>
              <a:t>I. Передайте чужую речь разными способами, запишите.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4008" y="2420888"/>
            <a:ext cx="4041775" cy="19021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«Чтение для ума – то же, что физическое упражнение для тела»</a:t>
            </a:r>
          </a:p>
          <a:p>
            <a:pPr>
              <a:buNone/>
            </a:pPr>
            <a:r>
              <a:rPr lang="ru-RU" dirty="0" smtClean="0"/>
              <a:t>                         (</a:t>
            </a:r>
            <a:r>
              <a:rPr lang="ru-RU" dirty="0" err="1" smtClean="0"/>
              <a:t>Аддисон</a:t>
            </a:r>
            <a:r>
              <a:rPr lang="ru-RU" dirty="0" smtClean="0"/>
              <a:t> Д.)</a:t>
            </a:r>
          </a:p>
          <a:p>
            <a:endParaRPr lang="ru-RU" dirty="0"/>
          </a:p>
        </p:txBody>
      </p:sp>
      <p:pic>
        <p:nvPicPr>
          <p:cNvPr id="8" name="Picture 2" descr="Олимпиады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09120"/>
            <a:ext cx="1800200" cy="172369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9512" y="476672"/>
            <a:ext cx="710451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00392" y="980728"/>
            <a:ext cx="7104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499992" y="1196752"/>
            <a:ext cx="72008" cy="511256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79512" y="2708920"/>
            <a:ext cx="4248472" cy="108012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smtClean="0"/>
              <a:t>а) Прямая речь. «П», - а.</a:t>
            </a:r>
            <a:endParaRPr lang="ru-RU" sz="22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3717032"/>
            <a:ext cx="4248472" cy="100811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smtClean="0"/>
              <a:t>б) Косвенная речь.</a:t>
            </a:r>
          </a:p>
          <a:p>
            <a:r>
              <a:rPr lang="ru-RU" sz="2400" b="1" dirty="0" smtClean="0">
                <a:sym typeface="Symbol"/>
              </a:rPr>
              <a:t></a:t>
            </a:r>
            <a:r>
              <a:rPr lang="ru-RU" sz="2400" b="1" dirty="0" smtClean="0"/>
              <a:t>     </a:t>
            </a:r>
            <a:r>
              <a:rPr lang="ru-RU" sz="2400" b="1" dirty="0" smtClean="0">
                <a:sym typeface="Symbol"/>
              </a:rPr>
              <a:t></a:t>
            </a:r>
            <a:r>
              <a:rPr lang="ru-RU" sz="2400" b="1" dirty="0" smtClean="0"/>
              <a:t>, (что…).</a:t>
            </a:r>
            <a:endParaRPr lang="ru-RU" sz="2200" b="1" dirty="0" smtClean="0"/>
          </a:p>
          <a:p>
            <a:endParaRPr lang="ru-RU" sz="22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79512" y="4509120"/>
            <a:ext cx="4248472" cy="100811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smtClean="0"/>
              <a:t>в) С вводным словом.</a:t>
            </a:r>
          </a:p>
          <a:p>
            <a:r>
              <a:rPr lang="ru-RU" sz="2400" b="1" dirty="0" smtClean="0">
                <a:sym typeface="Symbol"/>
              </a:rPr>
              <a:t> </a:t>
            </a:r>
            <a:r>
              <a:rPr lang="ru-RU" sz="2400" b="1" dirty="0" smtClean="0"/>
              <a:t> +++,    </a:t>
            </a:r>
            <a:r>
              <a:rPr lang="ru-RU" sz="2400" b="1" dirty="0" smtClean="0">
                <a:sym typeface="Symbol"/>
              </a:rPr>
              <a:t></a:t>
            </a:r>
            <a:r>
              <a:rPr lang="ru-RU" sz="2400" b="1" dirty="0" smtClean="0"/>
              <a:t> </a:t>
            </a:r>
            <a:r>
              <a:rPr lang="ru-RU" sz="2200" b="1" dirty="0" smtClean="0"/>
              <a:t> </a:t>
            </a:r>
            <a:endParaRPr lang="ru-RU" sz="2400" b="1" dirty="0" smtClean="0"/>
          </a:p>
          <a:p>
            <a:endParaRPr lang="ru-RU" sz="22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5373216"/>
            <a:ext cx="4248472" cy="100811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smtClean="0"/>
              <a:t>в) С дополнением.</a:t>
            </a:r>
          </a:p>
          <a:p>
            <a:r>
              <a:rPr lang="ru-RU" sz="2400" b="1" dirty="0" smtClean="0">
                <a:sym typeface="Symbol"/>
              </a:rPr>
              <a:t> </a:t>
            </a:r>
            <a:r>
              <a:rPr lang="ru-RU" sz="2400" b="1" dirty="0" smtClean="0"/>
              <a:t>                              </a:t>
            </a:r>
            <a:r>
              <a:rPr lang="ru-RU" sz="2400" b="1" dirty="0" smtClean="0">
                <a:sym typeface="Symbol"/>
              </a:rPr>
              <a:t>.</a:t>
            </a:r>
            <a:r>
              <a:rPr lang="ru-RU" sz="2400" b="1" dirty="0" smtClean="0"/>
              <a:t> </a:t>
            </a:r>
            <a:r>
              <a:rPr lang="ru-RU" sz="2200" b="1" dirty="0" smtClean="0"/>
              <a:t> </a:t>
            </a:r>
            <a:endParaRPr lang="ru-RU" sz="2400" b="1" dirty="0" smtClean="0"/>
          </a:p>
          <a:p>
            <a:endParaRPr lang="ru-RU" sz="2200" b="1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403648" y="5949280"/>
            <a:ext cx="43204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412032" y="6101680"/>
            <a:ext cx="43204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55576" y="6093296"/>
            <a:ext cx="43204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979712" y="6093296"/>
            <a:ext cx="720080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Предложения с прямой речью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4040188" cy="1194147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 smtClean="0">
                <a:solidFill>
                  <a:schemeClr val="bg2">
                    <a:lumMod val="25000"/>
                  </a:schemeClr>
                </a:solidFill>
              </a:rPr>
              <a:t>Спишите, расставьте знаки препинания в предложениях с прямой речью.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а) Где же крепость спросил я ямщика.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б) Пугачев посмотрел на Швабрина и сказал с горькой усмешкой Хорош  у тебя лазарет.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в) Если бы у меня был табун в тысячу кобыл сказал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Азамат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 отдал бы его за твоего Карагеза.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г) Ты бред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шь слепой сказала она я ничего не вижу.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52736"/>
            <a:ext cx="4041775" cy="112213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Запишите предложения с прямой речью, поставив слова автора в середину.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а)  Очень хороший город, прекрасный город, и время провел очень приятно… (отвечал Чичиков)</a:t>
            </a:r>
          </a:p>
          <a:p>
            <a:pPr>
              <a:buNone/>
            </a:pPr>
            <a:r>
              <a:rPr lang="ru-RU" dirty="0" smtClean="0"/>
              <a:t>б) Василиса Егоровна пр</a:t>
            </a:r>
            <a:r>
              <a:rPr lang="ru-RU" b="1" dirty="0" smtClean="0"/>
              <a:t>е</a:t>
            </a:r>
            <a:r>
              <a:rPr lang="ru-RU" dirty="0" smtClean="0"/>
              <a:t>храбрая дама. Иван </a:t>
            </a:r>
            <a:r>
              <a:rPr lang="ru-RU" dirty="0" err="1" smtClean="0"/>
              <a:t>Кузмич</a:t>
            </a:r>
            <a:r>
              <a:rPr lang="ru-RU" dirty="0" smtClean="0"/>
              <a:t> может это засвидетельствовать. (заметил важно Швабрин)</a:t>
            </a:r>
          </a:p>
          <a:p>
            <a:pPr>
              <a:buNone/>
            </a:pPr>
            <a:r>
              <a:rPr lang="ru-RU" dirty="0" smtClean="0"/>
              <a:t>в) А почему ехать вправ</a:t>
            </a:r>
            <a:r>
              <a:rPr lang="ru-RU" b="1" dirty="0" smtClean="0"/>
              <a:t>о</a:t>
            </a:r>
            <a:r>
              <a:rPr lang="ru-RU" dirty="0" smtClean="0"/>
              <a:t>? Где ты вид</a:t>
            </a:r>
            <a:r>
              <a:rPr lang="ru-RU" b="1" dirty="0" smtClean="0"/>
              <a:t>и</a:t>
            </a:r>
            <a:r>
              <a:rPr lang="ru-RU" dirty="0" smtClean="0"/>
              <a:t>шь дорогу? (спросил ямщик с неудовольствием)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88640"/>
            <a:ext cx="710451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44408" y="260648"/>
            <a:ext cx="7104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499992" y="980728"/>
            <a:ext cx="72008" cy="532859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Вертикальный свиток 10"/>
          <p:cNvSpPr/>
          <p:nvPr/>
        </p:nvSpPr>
        <p:spPr>
          <a:xfrm>
            <a:off x="0" y="2132856"/>
            <a:ext cx="4860032" cy="4176464"/>
          </a:xfrm>
          <a:prstGeom prst="verticalScroll">
            <a:avLst>
              <a:gd name="adj" fmla="val 6090"/>
            </a:avLst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а) «Где же крепость?» - спросил я ямщика.</a:t>
            </a:r>
            <a:br>
              <a:rPr lang="ru-RU" sz="2000" dirty="0" smtClean="0"/>
            </a:br>
            <a:r>
              <a:rPr lang="ru-RU" sz="2000" dirty="0" smtClean="0"/>
              <a:t>б) Пугачев посмотрел на Швабрина и сказал с горькой усмешкой: «Хоро</a:t>
            </a:r>
            <a:r>
              <a:rPr lang="ru-RU" sz="2000" b="1" dirty="0" smtClean="0"/>
              <a:t>ш</a:t>
            </a:r>
            <a:r>
              <a:rPr lang="ru-RU" sz="2000" dirty="0" smtClean="0"/>
              <a:t>  у тебя лазарет».</a:t>
            </a:r>
            <a:br>
              <a:rPr lang="ru-RU" sz="2000" dirty="0" smtClean="0"/>
            </a:br>
            <a:r>
              <a:rPr lang="ru-RU" sz="2000" dirty="0" smtClean="0"/>
              <a:t>в) «Если бы у меня был табун в тысячу кобыл, - сказал </a:t>
            </a:r>
            <a:r>
              <a:rPr lang="ru-RU" sz="2000" dirty="0" err="1" smtClean="0"/>
              <a:t>Азамат</a:t>
            </a:r>
            <a:r>
              <a:rPr lang="ru-RU" sz="2000" dirty="0" smtClean="0"/>
              <a:t>, - я отдал бы его за твоего Карагеза».</a:t>
            </a:r>
            <a:br>
              <a:rPr lang="ru-RU" sz="2000" dirty="0" smtClean="0"/>
            </a:br>
            <a:r>
              <a:rPr lang="ru-RU" sz="2000" dirty="0" smtClean="0"/>
              <a:t>г) «Ты бреди</a:t>
            </a:r>
            <a:r>
              <a:rPr lang="ru-RU" sz="2000" b="1" dirty="0" smtClean="0"/>
              <a:t>шь</a:t>
            </a:r>
            <a:r>
              <a:rPr lang="ru-RU" sz="2000" dirty="0" smtClean="0"/>
              <a:t>, сл</a:t>
            </a:r>
            <a:r>
              <a:rPr lang="ru-RU" sz="2000" b="1" dirty="0" smtClean="0"/>
              <a:t>е</a:t>
            </a:r>
            <a:r>
              <a:rPr lang="ru-RU" sz="2000" dirty="0" smtClean="0"/>
              <a:t>пой, - сказала она. - Я ничего не вижу».</a:t>
            </a:r>
            <a:endParaRPr lang="ru-RU" sz="2000" dirty="0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4427984" y="1844824"/>
            <a:ext cx="4499992" cy="4464496"/>
          </a:xfrm>
          <a:prstGeom prst="verticalScroll">
            <a:avLst>
              <a:gd name="adj" fmla="val 6090"/>
            </a:avLst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а)   «Очень хороший город, прекрасный город, - отвечал Чичиков, - и время провел очень приятно…»</a:t>
            </a:r>
            <a:br>
              <a:rPr lang="ru-RU" sz="2000" dirty="0" smtClean="0"/>
            </a:br>
            <a:r>
              <a:rPr lang="ru-RU" sz="2000" dirty="0" smtClean="0"/>
              <a:t>б) «Василиса Егоровна пр</a:t>
            </a:r>
            <a:r>
              <a:rPr lang="ru-RU" sz="2000" b="1" dirty="0" smtClean="0"/>
              <a:t>е</a:t>
            </a:r>
            <a:r>
              <a:rPr lang="ru-RU" sz="2000" dirty="0" smtClean="0"/>
              <a:t>храбрая дама, - важно заметил Швабрин. - Иван </a:t>
            </a:r>
            <a:r>
              <a:rPr lang="ru-RU" sz="2000" dirty="0" err="1" smtClean="0"/>
              <a:t>Кузмич</a:t>
            </a:r>
            <a:r>
              <a:rPr lang="ru-RU" sz="2000" dirty="0" smtClean="0"/>
              <a:t> может это засвидетельствовать».</a:t>
            </a:r>
            <a:br>
              <a:rPr lang="ru-RU" sz="2000" dirty="0" smtClean="0"/>
            </a:br>
            <a:r>
              <a:rPr lang="ru-RU" sz="2000" dirty="0" smtClean="0"/>
              <a:t>в) «А почему ехать вправо? -  спросил ямщик с неудовольствием. - Где ты вид</a:t>
            </a:r>
            <a:r>
              <a:rPr lang="ru-RU" sz="2000" b="1" dirty="0" smtClean="0"/>
              <a:t>и</a:t>
            </a:r>
            <a:r>
              <a:rPr lang="ru-RU" sz="2000" dirty="0" smtClean="0"/>
              <a:t>шь дорогу?»</a:t>
            </a:r>
            <a:endParaRPr lang="ru-RU" sz="2000" dirty="0"/>
          </a:p>
        </p:txBody>
      </p:sp>
      <p:sp>
        <p:nvSpPr>
          <p:cNvPr id="13" name="Пятиугольник 12">
            <a:hlinkClick r:id="rId2" action="ppaction://hlinksldjump"/>
          </p:cNvPr>
          <p:cNvSpPr/>
          <p:nvPr/>
        </p:nvSpPr>
        <p:spPr>
          <a:xfrm>
            <a:off x="8604448" y="6381328"/>
            <a:ext cx="360040" cy="288032"/>
          </a:xfrm>
          <a:prstGeom prst="homePlate">
            <a:avLst/>
          </a:prstGeom>
          <a:solidFill>
            <a:srgbClr val="CC99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</TotalTime>
  <Words>1202</Words>
  <Application>Microsoft Office PowerPoint</Application>
  <PresentationFormat>Экран (4:3)</PresentationFormat>
  <Paragraphs>160</Paragraphs>
  <Slides>16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Сформулируйте тему урока на основе предложенного текста</vt:lpstr>
      <vt:lpstr>Слайд 3</vt:lpstr>
      <vt:lpstr>Разминка </vt:lpstr>
      <vt:lpstr>Слайд 5</vt:lpstr>
      <vt:lpstr>Цели урока:</vt:lpstr>
      <vt:lpstr>План работы</vt:lpstr>
      <vt:lpstr> Способы передачи чужой речи </vt:lpstr>
      <vt:lpstr>Предложения с прямой речью</vt:lpstr>
      <vt:lpstr> Предложения  косвенной речью - 1 </vt:lpstr>
      <vt:lpstr> </vt:lpstr>
      <vt:lpstr> </vt:lpstr>
      <vt:lpstr>Домашнее задание</vt:lpstr>
      <vt:lpstr>Выбери фразу и продолжи её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ирина</cp:lastModifiedBy>
  <cp:revision>77</cp:revision>
  <dcterms:created xsi:type="dcterms:W3CDTF">2013-08-20T22:02:58Z</dcterms:created>
  <dcterms:modified xsi:type="dcterms:W3CDTF">2017-02-06T16:33:32Z</dcterms:modified>
</cp:coreProperties>
</file>